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300" r:id="rId5"/>
    <p:sldId id="260" r:id="rId6"/>
    <p:sldId id="261" r:id="rId7"/>
    <p:sldId id="262" r:id="rId8"/>
    <p:sldId id="263" r:id="rId9"/>
    <p:sldId id="264" r:id="rId10"/>
    <p:sldId id="312" r:id="rId11"/>
    <p:sldId id="310" r:id="rId12"/>
    <p:sldId id="313" r:id="rId13"/>
    <p:sldId id="311" r:id="rId14"/>
    <p:sldId id="299" r:id="rId15"/>
    <p:sldId id="307" r:id="rId16"/>
    <p:sldId id="308" r:id="rId17"/>
    <p:sldId id="309" r:id="rId18"/>
    <p:sldId id="301" r:id="rId19"/>
    <p:sldId id="302" r:id="rId20"/>
    <p:sldId id="303" r:id="rId21"/>
    <p:sldId id="305" r:id="rId22"/>
    <p:sldId id="304" r:id="rId23"/>
    <p:sldId id="306" r:id="rId24"/>
    <p:sldId id="297" r:id="rId2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AFF56-8625-4C6A-913C-9785EC132992}" type="datetimeFigureOut">
              <a:rPr lang="ru-RU" smtClean="0"/>
              <a:t>17.03.2020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8B43E-2104-44E7-BD29-EAACB42D4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11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24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 userDrawn="1"/>
        </p:nvSpPr>
        <p:spPr>
          <a:xfrm>
            <a:off x="838199" y="393585"/>
            <a:ext cx="8802757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 b="1" i="0" u="none" strike="noStrike" cap="none" dirty="0">
                <a:solidFill>
                  <a:srgbClr val="99CC00"/>
                </a:solidFill>
                <a:latin typeface="Verdana"/>
                <a:ea typeface="Verdana"/>
                <a:cs typeface="Calibri"/>
                <a:sym typeface="Verdana"/>
              </a:rPr>
              <a:t>Информация и контакты</a:t>
            </a:r>
            <a:endParaRPr lang="ru-RU" sz="32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EE51E-D7DF-4E4C-BE49-E2FD92F8DB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978" y="2130640"/>
            <a:ext cx="8266043" cy="875559"/>
          </a:xfrm>
        </p:spPr>
        <p:txBody>
          <a:bodyPr/>
          <a:lstStyle/>
          <a:p>
            <a:r>
              <a:rPr lang="ru-RU" dirty="0"/>
              <a:t>Компьютерное зрение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80D5831-8EFF-428C-8F6D-DA2212775D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32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8" name="CustomShape 3">
            <a:extLst>
              <a:ext uri="{FF2B5EF4-FFF2-40B4-BE49-F238E27FC236}">
                <a16:creationId xmlns:a16="http://schemas.microsoft.com/office/drawing/2014/main" id="{008AA7B1-1EE4-4ADA-AAF8-988BACF94933}"/>
              </a:ext>
            </a:extLst>
          </p:cNvPr>
          <p:cNvSpPr/>
          <p:nvPr/>
        </p:nvSpPr>
        <p:spPr>
          <a:xfrm>
            <a:off x="838122" y="3568976"/>
            <a:ext cx="10515675" cy="83389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Будем использовать </a:t>
            </a:r>
            <a:r>
              <a:rPr lang="en-US" sz="2400" b="1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[1]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для исключения ситуаций, когда робот «слетает» с линии. </a:t>
            </a:r>
            <a:endParaRPr lang="en-US" sz="2400" b="1" dirty="0">
              <a:solidFill>
                <a:schemeClr val="tx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dirty="0">
              <a:latin typeface="Montserrat" pitchFamily="2" charset="-52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4C5237-10DA-4065-B246-F097F1CF5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938" y="4595312"/>
            <a:ext cx="2626105" cy="15054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ustomShape 3">
            <a:extLst>
              <a:ext uri="{FF2B5EF4-FFF2-40B4-BE49-F238E27FC236}">
                <a16:creationId xmlns:a16="http://schemas.microsoft.com/office/drawing/2014/main" id="{DA0BA965-CAF9-458D-A34D-0ED335FCA668}"/>
              </a:ext>
            </a:extLst>
          </p:cNvPr>
          <p:cNvSpPr/>
          <p:nvPr/>
        </p:nvSpPr>
        <p:spPr>
          <a:xfrm>
            <a:off x="838123" y="1147396"/>
            <a:ext cx="10515675" cy="238626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Массив </a:t>
            </a: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имеет три элемента: </a:t>
            </a:r>
          </a:p>
          <a:p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[0] –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отклонение линии от центра </a:t>
            </a:r>
            <a:b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[1] –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размер объекта (линии) (отношение пикселей линии к пикселям всего экрана)</a:t>
            </a: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en-US" sz="2400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[2] –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вероятность перекрестка (отслеживание ширины линии)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dirty="0">
              <a:latin typeface="Montserrat" pitchFamily="2" charset="-52"/>
            </a:endParaRPr>
          </a:p>
        </p:txBody>
      </p:sp>
      <p:sp>
        <p:nvSpPr>
          <p:cNvPr id="11" name="CustomShape 3">
            <a:extLst>
              <a:ext uri="{FF2B5EF4-FFF2-40B4-BE49-F238E27FC236}">
                <a16:creationId xmlns:a16="http://schemas.microsoft.com/office/drawing/2014/main" id="{8A175B0D-B3F3-4751-AA19-F3EF10955388}"/>
              </a:ext>
            </a:extLst>
          </p:cNvPr>
          <p:cNvSpPr/>
          <p:nvPr/>
        </p:nvSpPr>
        <p:spPr>
          <a:xfrm>
            <a:off x="3943448" y="3914011"/>
            <a:ext cx="7695232" cy="83389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dirty="0">
              <a:latin typeface="Montserrat" pitchFamily="2" charset="-52"/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6346045B-E932-4AF4-B19E-34AF0928F48E}"/>
              </a:ext>
            </a:extLst>
          </p:cNvPr>
          <p:cNvSpPr/>
          <p:nvPr/>
        </p:nvSpPr>
        <p:spPr>
          <a:xfrm>
            <a:off x="4065745" y="4885419"/>
            <a:ext cx="7288052" cy="1125895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15" name="Прямоугольник: скругленные углы 4">
            <a:extLst>
              <a:ext uri="{FF2B5EF4-FFF2-40B4-BE49-F238E27FC236}">
                <a16:creationId xmlns:a16="http://schemas.microsoft.com/office/drawing/2014/main" id="{40B37118-7894-4CA4-BA7E-B41EE4A3D33C}"/>
              </a:ext>
            </a:extLst>
          </p:cNvPr>
          <p:cNvSpPr txBox="1"/>
          <p:nvPr/>
        </p:nvSpPr>
        <p:spPr>
          <a:xfrm>
            <a:off x="4360895" y="5142102"/>
            <a:ext cx="7071467" cy="58693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 случае, если значение </a:t>
            </a:r>
            <a:r>
              <a:rPr lang="en-US" sz="2000" i="1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[1] </a:t>
            </a: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меньше 2, робот потерял линию.</a:t>
            </a: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Это значение подбирается эмпирическим путем! </a:t>
            </a:r>
            <a:endParaRPr lang="en-US" sz="2000" b="1" i="1" dirty="0">
              <a:solidFill>
                <a:schemeClr val="tx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513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9" name="CustomShape 3">
            <a:extLst>
              <a:ext uri="{FF2B5EF4-FFF2-40B4-BE49-F238E27FC236}">
                <a16:creationId xmlns:a16="http://schemas.microsoft.com/office/drawing/2014/main" id="{4FDC7E2A-CE9D-45C7-B2FD-D70C27E8AD3F}"/>
              </a:ext>
            </a:extLst>
          </p:cNvPr>
          <p:cNvSpPr/>
          <p:nvPr/>
        </p:nvSpPr>
        <p:spPr>
          <a:xfrm>
            <a:off x="838124" y="1312068"/>
            <a:ext cx="10867921" cy="10284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Сделаем проверку на знак управляющего воздействия (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 на ветке «истина» условия </a:t>
            </a:r>
            <a:r>
              <a:rPr lang="en-US" sz="2400" b="1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[1] &lt; 2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 В случае, если воздействие будет отрицательным, тележка будет подворачивать в правую сторону, если положительным – в левую. 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45EF84-B110-4F1B-A39A-DE63456530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811" y="2595839"/>
            <a:ext cx="6210300" cy="3505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81201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9" name="CustomShape 3">
            <a:extLst>
              <a:ext uri="{FF2B5EF4-FFF2-40B4-BE49-F238E27FC236}">
                <a16:creationId xmlns:a16="http://schemas.microsoft.com/office/drawing/2014/main" id="{4FDC7E2A-CE9D-45C7-B2FD-D70C27E8AD3F}"/>
              </a:ext>
            </a:extLst>
          </p:cNvPr>
          <p:cNvSpPr/>
          <p:nvPr/>
        </p:nvSpPr>
        <p:spPr>
          <a:xfrm>
            <a:off x="838126" y="1201112"/>
            <a:ext cx="9144074" cy="83551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Для удобства перенесем часть алгоритма, отвечающую за регулятор в отдельную подпрограмму.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3C89371-C153-4028-A9C5-ABA389B77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4" y="2784475"/>
            <a:ext cx="11449050" cy="35718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3B5436-0098-40FC-AD89-19AC8A4E9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1201112"/>
            <a:ext cx="1528536" cy="144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28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76B7C4A0-FD88-402F-B414-1300B8376FDE}"/>
              </a:ext>
            </a:extLst>
          </p:cNvPr>
          <p:cNvSpPr/>
          <p:nvPr/>
        </p:nvSpPr>
        <p:spPr>
          <a:xfrm>
            <a:off x="838125" y="1100618"/>
            <a:ext cx="3138259" cy="4316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Готовый алгоритм: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FB85AF-9F34-47FC-96C1-A4B8C3BD4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35" y="1532280"/>
            <a:ext cx="11806106" cy="47255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5328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цвета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B5B989-BA59-4A81-936D-CFF66789CAA2}"/>
              </a:ext>
            </a:extLst>
          </p:cNvPr>
          <p:cNvSpPr txBox="1"/>
          <p:nvPr/>
        </p:nvSpPr>
        <p:spPr>
          <a:xfrm>
            <a:off x="838125" y="1152523"/>
            <a:ext cx="106464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Камера, как сенсор цвета, необходима для решения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 распознавания цвета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</a:p>
          <a:p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Для того, чтобы включить камеру как сенсор линии, вам необходимо изменить режим работы камеры, в свойствах блока «Включить видеокамеру», на «Сенсор цвета». </a:t>
            </a:r>
          </a:p>
          <a:p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Режим «Сенсор цвета» имеет сенсорные переменные трех цветов (красный, зеленый, синий):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colorSensorR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colorSensorG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colorSensorB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400" dirty="0">
              <a:latin typeface="Montserra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CEAEF-39D0-47B7-9AA9-A96645E1788C}"/>
              </a:ext>
            </a:extLst>
          </p:cNvPr>
          <p:cNvSpPr txBox="1"/>
          <p:nvPr/>
        </p:nvSpPr>
        <p:spPr>
          <a:xfrm>
            <a:off x="838125" y="4847537"/>
            <a:ext cx="7886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В режиме сенсора цвета, камера делит кадр на 9 зон и возвращает среднее значение цвета центральной зоны.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A64C28-103B-4A28-AF3B-9A26D8FD2B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829" y="4245448"/>
            <a:ext cx="2536970" cy="195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8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цвета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23204B-AAC3-4D16-9F85-60F6D9968733}"/>
              </a:ext>
            </a:extLst>
          </p:cNvPr>
          <p:cNvSpPr txBox="1"/>
          <p:nvPr/>
        </p:nvSpPr>
        <p:spPr>
          <a:xfrm>
            <a:off x="838125" y="1192442"/>
            <a:ext cx="106464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Задача:</a:t>
            </a:r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Напишите алгоритм распознавания зеленого и красного цвета с использованием камеры. Робот должен выводить в консоль цвет, который видит.</a:t>
            </a:r>
            <a:br>
              <a:rPr lang="en-US" sz="2400" b="1" dirty="0">
                <a:latin typeface="Montserrat"/>
              </a:rPr>
            </a:br>
            <a:br>
              <a:rPr lang="en-US" sz="2400" b="1" dirty="0">
                <a:latin typeface="Montserrat"/>
              </a:rPr>
            </a:br>
            <a:endParaRPr lang="ru-RU" sz="2400" dirty="0">
              <a:latin typeface="Montserra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367B8E-1994-438D-9CAC-59F1BC94A68B}"/>
              </a:ext>
            </a:extLst>
          </p:cNvPr>
          <p:cNvSpPr txBox="1"/>
          <p:nvPr/>
        </p:nvSpPr>
        <p:spPr>
          <a:xfrm>
            <a:off x="2743200" y="5929802"/>
            <a:ext cx="6511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>
                <a:solidFill>
                  <a:schemeClr val="tx1"/>
                </a:solidFill>
              </a:rPr>
              <a:t>Обратите внимание, что решить задачу можно только на реальном роботе!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DF1925-31B8-47EB-8261-794F1BAE4D68}"/>
              </a:ext>
            </a:extLst>
          </p:cNvPr>
          <p:cNvSpPr txBox="1"/>
          <p:nvPr/>
        </p:nvSpPr>
        <p:spPr>
          <a:xfrm>
            <a:off x="838125" y="2961929"/>
            <a:ext cx="6149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Инициализируйте камеру как сенсор цвета: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Запишите в переменные a, b значения красного и зеленого, используя сенсорные переменные: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Montserrat" panose="020B0604020202020204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74E1D38-5CAC-4D2C-B547-6B9DA41E2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752" y="2367503"/>
            <a:ext cx="3391599" cy="16931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0D78F40-61BB-46D0-A5FC-7B56EA0A0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1752" y="4312044"/>
            <a:ext cx="2615880" cy="14989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3435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9FF25A1-08BC-4CDF-8325-0DF37867D70E}"/>
              </a:ext>
            </a:extLst>
          </p:cNvPr>
          <p:cNvSpPr/>
          <p:nvPr/>
        </p:nvSpPr>
        <p:spPr>
          <a:xfrm>
            <a:off x="933228" y="5229818"/>
            <a:ext cx="5980755" cy="78116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цвета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367B8E-1994-438D-9CAC-59F1BC94A68B}"/>
              </a:ext>
            </a:extLst>
          </p:cNvPr>
          <p:cNvSpPr txBox="1"/>
          <p:nvPr/>
        </p:nvSpPr>
        <p:spPr>
          <a:xfrm>
            <a:off x="1119673" y="5266458"/>
            <a:ext cx="5579707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Обратите внимание, что решить задачу можно только на реальном роботе!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DF1925-31B8-47EB-8261-794F1BAE4D68}"/>
              </a:ext>
            </a:extLst>
          </p:cNvPr>
          <p:cNvSpPr txBox="1"/>
          <p:nvPr/>
        </p:nvSpPr>
        <p:spPr>
          <a:xfrm>
            <a:off x="838125" y="2151727"/>
            <a:ext cx="61499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3. Напишите условие, которое будет различать красный и зеленый. Учитывая, что красный - это </a:t>
            </a:r>
            <a:r>
              <a:rPr lang="ru-RU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colorSensorR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- 255, а зеленый - это </a:t>
            </a:r>
            <a:r>
              <a:rPr lang="ru-RU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colorSensorG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- 255. </a:t>
            </a:r>
          </a:p>
          <a:p>
            <a:pPr marL="457200" indent="-457200">
              <a:buFont typeface="+mj-lt"/>
              <a:buAutoNum type="arabicPeriod"/>
            </a:pPr>
            <a:endParaRPr lang="ru-RU" sz="2000" dirty="0">
              <a:latin typeface="Montserrat" panose="020B0604020202020204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C675CDD-C3F3-4D6E-BE48-25CC59659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449" y="1068386"/>
            <a:ext cx="4372068" cy="494259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26171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цвета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DF1925-31B8-47EB-8261-794F1BAE4D68}"/>
              </a:ext>
            </a:extLst>
          </p:cNvPr>
          <p:cNvSpPr txBox="1"/>
          <p:nvPr/>
        </p:nvSpPr>
        <p:spPr>
          <a:xfrm>
            <a:off x="838125" y="1030128"/>
            <a:ext cx="6149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Общий вид алгоритма: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079DD2-32EC-43D4-B506-7EAB70DB5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6243" y="1430256"/>
            <a:ext cx="9083039" cy="48771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F8C64E96-1D58-4943-AD61-D40ED6FCDB1F}"/>
              </a:ext>
            </a:extLst>
          </p:cNvPr>
          <p:cNvSpPr/>
          <p:nvPr/>
        </p:nvSpPr>
        <p:spPr>
          <a:xfrm>
            <a:off x="1994991" y="5313535"/>
            <a:ext cx="4823889" cy="742207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C99D67-C655-4142-B28D-162881597AEE}"/>
              </a:ext>
            </a:extLst>
          </p:cNvPr>
          <p:cNvSpPr txBox="1"/>
          <p:nvPr/>
        </p:nvSpPr>
        <p:spPr>
          <a:xfrm>
            <a:off x="2103858" y="5350176"/>
            <a:ext cx="4500419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Обратите внимание, что решить задачу можно только на реальном роботе!</a:t>
            </a:r>
          </a:p>
        </p:txBody>
      </p:sp>
    </p:spTree>
    <p:extLst>
      <p:ext uri="{BB962C8B-B14F-4D97-AF65-F5344CB8AC3E}">
        <p14:creationId xmlns:p14="http://schemas.microsoft.com/office/powerpoint/2010/main" val="3311586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объекта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BE4636-9D1C-442B-A3D2-56FDCAC3557B}"/>
              </a:ext>
            </a:extLst>
          </p:cNvPr>
          <p:cNvSpPr txBox="1"/>
          <p:nvPr/>
        </p:nvSpPr>
        <p:spPr>
          <a:xfrm>
            <a:off x="838162" y="1273843"/>
            <a:ext cx="105156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Камера, как сенсор объекта, необходима для решения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 распознавания и отслеживания объектов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Для того, чтобы включить камеру как сенсор линии, вам необходимо изменить режим работы камеры, в свойствах блока «Включить видеокамеру», на «Сенсор объекта». </a:t>
            </a:r>
          </a:p>
          <a:p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Режим «Сенсор объекта» имеет сенсорные переменные: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objectSensorSize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objectSensorX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objectSensorY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81D044-7CB8-41E0-BAC8-5A2E7452D4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9151" y="4690163"/>
            <a:ext cx="3618385" cy="117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970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объекта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BE4636-9D1C-442B-A3D2-56FDCAC3557B}"/>
              </a:ext>
            </a:extLst>
          </p:cNvPr>
          <p:cNvSpPr txBox="1"/>
          <p:nvPr/>
        </p:nvSpPr>
        <p:spPr>
          <a:xfrm>
            <a:off x="838125" y="1070113"/>
            <a:ext cx="105156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Задача:</a:t>
            </a:r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Напишите алгоритм распознавания объекта с использованием камеры. Робот должен выводить в консоль координаты центра объекта и его диаметр в пикселях.</a:t>
            </a:r>
          </a:p>
          <a:p>
            <a:b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1800" dirty="0"/>
            </a:br>
            <a:endParaRPr lang="ru-RU" sz="1800" dirty="0">
              <a:latin typeface="montserrat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B98C58-F358-46F6-86F1-C3B122F87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885" y="4421995"/>
            <a:ext cx="4333875" cy="17996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E1F3655-A9B1-4164-B178-7B5F82BD664A}"/>
              </a:ext>
            </a:extLst>
          </p:cNvPr>
          <p:cNvSpPr/>
          <p:nvPr/>
        </p:nvSpPr>
        <p:spPr>
          <a:xfrm>
            <a:off x="838125" y="2767280"/>
            <a:ext cx="107212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Решение:</a:t>
            </a:r>
            <a:b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1. Инициализируйте камеру как сенсор объекта. Блок «Ждать нажатия кнопки»  необходим, чтобы камера успела включиться. Когда на экране робота появится изображение с камеры, можно приступать к следующему пункту.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228B6D3-210D-4D38-9FC0-8682631A87DE}"/>
              </a:ext>
            </a:extLst>
          </p:cNvPr>
          <p:cNvSpPr/>
          <p:nvPr/>
        </p:nvSpPr>
        <p:spPr>
          <a:xfrm>
            <a:off x="6900668" y="4569395"/>
            <a:ext cx="4858830" cy="150486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6FB21F-2512-4E38-AB71-8B51A48C9B1E}"/>
              </a:ext>
            </a:extLst>
          </p:cNvPr>
          <p:cNvSpPr txBox="1"/>
          <p:nvPr/>
        </p:nvSpPr>
        <p:spPr>
          <a:xfrm>
            <a:off x="7031535" y="4695956"/>
            <a:ext cx="4858830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Обратите внимание, что решить задачу можно только на реальном роботе. Для корректного распознавания, объект должен контрастировать с фоном. 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61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371D973-AF8A-49CC-8755-3E96D0201E8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24B54D1-0B13-428C-BCF3-8116DE225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Компьютерное зрение</a:t>
            </a: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D5313618-8E54-4D83-A73E-5089B78F348E}"/>
              </a:ext>
            </a:extLst>
          </p:cNvPr>
          <p:cNvSpPr/>
          <p:nvPr/>
        </p:nvSpPr>
        <p:spPr>
          <a:xfrm>
            <a:off x="838123" y="1032429"/>
            <a:ext cx="10515675" cy="158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Распознавание и отслеживание объектов, идентификация цвета, построение карты глубин – все это задачи обработки видео, которые в общем случае не решены и на сегодняшний день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97E3C71-BF94-4EE3-BFD1-FBB6CB3A3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51" y="2311408"/>
            <a:ext cx="8215618" cy="386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569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объекта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12C8CC-110A-4C36-AC3E-A40672535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272" y="2033571"/>
            <a:ext cx="4495549" cy="20570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88A894D-19D5-42AE-AAA4-EB35ACA786E5}"/>
              </a:ext>
            </a:extLst>
          </p:cNvPr>
          <p:cNvSpPr/>
          <p:nvPr/>
        </p:nvSpPr>
        <p:spPr>
          <a:xfrm>
            <a:off x="838125" y="1098378"/>
            <a:ext cx="113538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2. Детектирование объекта. Блок «Ждать нажатия кнопки»  необходим, чтобы была возможность навести камеру на объект для детектирования: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1E4D87-1808-421C-8CDC-8EBAA1CFC291}"/>
              </a:ext>
            </a:extLst>
          </p:cNvPr>
          <p:cNvSpPr txBox="1"/>
          <p:nvPr/>
        </p:nvSpPr>
        <p:spPr>
          <a:xfrm>
            <a:off x="838125" y="4328461"/>
            <a:ext cx="6729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3. Напишите цикл с условием на выход из программы по нажатию кнопки </a:t>
            </a:r>
            <a:r>
              <a:rPr lang="ru-RU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Esc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на ложной ветке: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0AB6CA4-E3D1-4E53-9DCF-03CA2EBFD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3915" y="4328461"/>
            <a:ext cx="3162650" cy="2085086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3C1C6AE0-C34B-4CE5-8CCB-EC42B67E95AB}"/>
              </a:ext>
            </a:extLst>
          </p:cNvPr>
          <p:cNvSpPr/>
          <p:nvPr/>
        </p:nvSpPr>
        <p:spPr>
          <a:xfrm>
            <a:off x="941641" y="5529450"/>
            <a:ext cx="4803551" cy="474453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Как можно записать условие по-другому?</a:t>
            </a:r>
          </a:p>
        </p:txBody>
      </p:sp>
    </p:spTree>
    <p:extLst>
      <p:ext uri="{BB962C8B-B14F-4D97-AF65-F5344CB8AC3E}">
        <p14:creationId xmlns:p14="http://schemas.microsoft.com/office/powerpoint/2010/main" val="2390981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21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объекта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88A894D-19D5-42AE-AAA4-EB35ACA786E5}"/>
              </a:ext>
            </a:extLst>
          </p:cNvPr>
          <p:cNvSpPr/>
          <p:nvPr/>
        </p:nvSpPr>
        <p:spPr>
          <a:xfrm>
            <a:off x="596404" y="1262280"/>
            <a:ext cx="484256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4. На истинную ветку добавьте функцию присвоения координат центра объекта и диаметр в пикселях, переменным a,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b,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c. Далее добавьте вывод в консоль переменных a,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b,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c и закончите цикл блоком «Таймер»: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8E2362-6DFB-41D9-A2B4-20B65967C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969" y="1382685"/>
            <a:ext cx="6343261" cy="40926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77D5116C-8D32-4BF6-A4E3-168B2191C0C6}"/>
              </a:ext>
            </a:extLst>
          </p:cNvPr>
          <p:cNvSpPr/>
          <p:nvPr/>
        </p:nvSpPr>
        <p:spPr>
          <a:xfrm>
            <a:off x="596404" y="4295484"/>
            <a:ext cx="4234387" cy="1179830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Для вывода в консоль используется блок «Системный вызов» и функция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print()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55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объекта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6C3CE6-EC7C-47E7-A736-9F9C1EB2AB35}"/>
              </a:ext>
            </a:extLst>
          </p:cNvPr>
          <p:cNvSpPr txBox="1"/>
          <p:nvPr/>
        </p:nvSpPr>
        <p:spPr>
          <a:xfrm>
            <a:off x="838125" y="1526796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Общий вид решения: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AE4ACD-48BE-4E88-95C4-53C8D086F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8461"/>
            <a:ext cx="12192000" cy="42736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232717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объекта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6C3CE6-EC7C-47E7-A736-9F9C1EB2AB35}"/>
              </a:ext>
            </a:extLst>
          </p:cNvPr>
          <p:cNvSpPr txBox="1"/>
          <p:nvPr/>
        </p:nvSpPr>
        <p:spPr>
          <a:xfrm>
            <a:off x="838124" y="1141019"/>
            <a:ext cx="105156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200" b="1" dirty="0">
                <a:latin typeface="Calibri" panose="020F0502020204030204" pitchFamily="34" charset="0"/>
                <a:cs typeface="Calibri" panose="020F0502020204030204" pitchFamily="34" charset="0"/>
              </a:rPr>
              <a:t>Запуск программы на реальном роботе:</a:t>
            </a:r>
            <a:b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Дождитесь, пока включится видеокамера.</a:t>
            </a:r>
          </a:p>
          <a:p>
            <a:pPr fontAlgn="base">
              <a:buFont typeface="+mj-lt"/>
              <a:buAutoNum type="arabicPeriod"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Поставьте робота таким образом, чтобы объект был в центре большого квадрата. Нажмите кнопку «Вверх» на контроллере, для детектирования объекта.</a:t>
            </a:r>
          </a:p>
          <a:p>
            <a:pPr fontAlgn="base">
              <a:buFont typeface="+mj-lt"/>
              <a:buAutoNum type="arabicPeriod"/>
            </a:pP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Нажмите кнопку «Вниз» на контроллере. </a:t>
            </a:r>
          </a:p>
          <a:p>
            <a:pPr fontAlgn="base">
              <a:buFont typeface="+mj-lt"/>
              <a:buAutoNum type="arabicPeriod"/>
            </a:pPr>
            <a:endParaRPr lang="ru-RU" sz="2000" dirty="0">
              <a:latin typeface="Montserrat" panose="020B0604020202020204"/>
            </a:endParaRPr>
          </a:p>
          <a:p>
            <a:endParaRPr lang="ru-RU" sz="2000" dirty="0">
              <a:latin typeface="Montserrat" panose="020B0604020202020204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34915C-5B28-4C9C-BF49-819D1D70E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536" y="3285496"/>
            <a:ext cx="2252583" cy="30160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A673CA-6299-4BBC-B2A2-E6C924FF8A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2545" y="3195867"/>
            <a:ext cx="2296919" cy="31056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37C80F-D531-43B5-B673-FA07127A0817}"/>
              </a:ext>
            </a:extLst>
          </p:cNvPr>
          <p:cNvSpPr txBox="1"/>
          <p:nvPr/>
        </p:nvSpPr>
        <p:spPr>
          <a:xfrm>
            <a:off x="3462022" y="3195867"/>
            <a:ext cx="514857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В случае правильного запуска, объект должен быть подсвечен желтым, а в консоль 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TRIK Studio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 должны</a:t>
            </a: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выводиться координаты и размер объекта каждые 250 </a:t>
            </a:r>
            <a:r>
              <a:rPr lang="ru-RU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мс</a:t>
            </a:r>
            <a:r>
              <a:rPr lang="ru-RU" sz="22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ru-RU" sz="2000" dirty="0">
              <a:latin typeface="Montserrat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287417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24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Изображение выглядит как фотоаппарат, мужчина&#10;&#10;Автоматически созданное описание">
            <a:extLst>
              <a:ext uri="{FF2B5EF4-FFF2-40B4-BE49-F238E27FC236}">
                <a16:creationId xmlns:a16="http://schemas.microsoft.com/office/drawing/2014/main" id="{34CB2F19-FAFA-40B0-A00E-D37135A96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578" y="1181914"/>
            <a:ext cx="3553815" cy="355381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AE09F9E0-AEA1-47A7-9DC1-686A67224A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4E6C177-D721-4854-B51B-D415C74D0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Компьютерное зрение</a:t>
            </a:r>
          </a:p>
        </p:txBody>
      </p:sp>
      <p:sp>
        <p:nvSpPr>
          <p:cNvPr id="5" name="CustomShape 4">
            <a:extLst>
              <a:ext uri="{FF2B5EF4-FFF2-40B4-BE49-F238E27FC236}">
                <a16:creationId xmlns:a16="http://schemas.microsoft.com/office/drawing/2014/main" id="{359597E4-82D4-464C-A769-BA8EFFBAB676}"/>
              </a:ext>
            </a:extLst>
          </p:cNvPr>
          <p:cNvSpPr/>
          <p:nvPr/>
        </p:nvSpPr>
        <p:spPr>
          <a:xfrm>
            <a:off x="838125" y="1181914"/>
            <a:ext cx="9349672" cy="2054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Рассмотрим базовые алгоритмы обработки видео и реализуем их в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TRIK Studio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камера как сенсор линии (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lineSensor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;</a:t>
            </a: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камера как сенсор объектов (</a:t>
            </a: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objectSensor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;</a:t>
            </a:r>
          </a:p>
          <a:p>
            <a:pPr marL="342900" indent="-342900">
              <a:lnSpc>
                <a:spcPct val="100000"/>
              </a:lnSpc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определение цвета (</a:t>
            </a:r>
            <a:r>
              <a:rPr lang="ru-RU" sz="2400" b="1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colorSensor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7" name="CustomShape 6">
            <a:extLst>
              <a:ext uri="{FF2B5EF4-FFF2-40B4-BE49-F238E27FC236}">
                <a16:creationId xmlns:a16="http://schemas.microsoft.com/office/drawing/2014/main" id="{C543AB7B-92F2-43CD-896E-24045A32B9D6}"/>
              </a:ext>
            </a:extLst>
          </p:cNvPr>
          <p:cNvSpPr/>
          <p:nvPr/>
        </p:nvSpPr>
        <p:spPr>
          <a:xfrm>
            <a:off x="838124" y="3355904"/>
            <a:ext cx="6208628" cy="1583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 контроллеру ТРИК есть возможность подключать как </a:t>
            </a:r>
            <a:r>
              <a:rPr lang="ru-RU" sz="2400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видеомодули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, так USB веб-камеры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Видеомодуль подключается к порту video2,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USB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веб-камеры – к порту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USB.</a:t>
            </a:r>
            <a:endParaRPr lang="ru-RU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sz="2400" dirty="0"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2FDA9EAA-BE8B-4659-84DB-6A4FF3710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205" y="3236794"/>
            <a:ext cx="2473068" cy="330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01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Режим сенсор линии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B99AA529-199C-4301-9613-8A42CE6E5F88}"/>
              </a:ext>
            </a:extLst>
          </p:cNvPr>
          <p:cNvSpPr/>
          <p:nvPr/>
        </p:nvSpPr>
        <p:spPr>
          <a:xfrm>
            <a:off x="838124" y="1082814"/>
            <a:ext cx="10515675" cy="8126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Подключите </a:t>
            </a:r>
            <a:r>
              <a:rPr lang="ru-RU" sz="2200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видеомодуль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к порту video2 таким образом, чтобы ножка у красного штекера была справа.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4052E16E-3E6D-415D-956E-74DC9F715025}"/>
              </a:ext>
            </a:extLst>
          </p:cNvPr>
          <p:cNvSpPr/>
          <p:nvPr/>
        </p:nvSpPr>
        <p:spPr>
          <a:xfrm>
            <a:off x="838124" y="1989224"/>
            <a:ext cx="10515675" cy="85725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Напишем в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TRIK Studio 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программу для запуска (инициализации) камеры: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D6E36B1A-45D1-48D3-8171-A9627442B445}"/>
              </a:ext>
            </a:extLst>
          </p:cNvPr>
          <p:cNvSpPr/>
          <p:nvPr/>
        </p:nvSpPr>
        <p:spPr>
          <a:xfrm>
            <a:off x="838124" y="4234656"/>
            <a:ext cx="10515675" cy="173113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Используйте блок «Включить камеру» для инициализации.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Каждый раз после этого блока будем ожидать нажатия клавиши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 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На панели «Настройка сенсоров» на порту </a:t>
            </a:r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Line sensor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включите «сенсор линии».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Запустите программу. После инициализации камеры, начнется трансляция видео на экран контроллера.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37989A5-2840-4566-94A7-7BFD3DB73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130" y="2520525"/>
            <a:ext cx="4851946" cy="16533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46931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176BCFCD-7A7B-474B-8DFD-98B6EA328220}"/>
              </a:ext>
            </a:extLst>
          </p:cNvPr>
          <p:cNvSpPr/>
          <p:nvPr/>
        </p:nvSpPr>
        <p:spPr>
          <a:xfrm>
            <a:off x="838124" y="1206474"/>
            <a:ext cx="10638529" cy="82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Задача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</a:t>
            </a: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Двигаться вдоль прерывистой линии (линии профи) с использованием камеры.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sz="2200" dirty="0">
              <a:latin typeface="Montserrat" pitchFamily="2" charset="-52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D601F5C-C649-43B1-89CD-5E25C674F8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24" y="2390870"/>
            <a:ext cx="4634142" cy="283261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3AFECC6-CCD4-495A-84D4-EBBCEEDD34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961" y="2390870"/>
            <a:ext cx="4257880" cy="2832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stomShape 3">
            <a:extLst>
              <a:ext uri="{FF2B5EF4-FFF2-40B4-BE49-F238E27FC236}">
                <a16:creationId xmlns:a16="http://schemas.microsoft.com/office/drawing/2014/main" id="{13EA85EE-0118-4E0D-8DE4-96C9D0185378}"/>
              </a:ext>
            </a:extLst>
          </p:cNvPr>
          <p:cNvSpPr/>
          <p:nvPr/>
        </p:nvSpPr>
        <p:spPr>
          <a:xfrm>
            <a:off x="741949" y="5405549"/>
            <a:ext cx="5081802" cy="50697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Линия Профи в 2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</a:t>
            </a: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редакторе 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TRIK Studio</a:t>
            </a:r>
            <a:endParaRPr sz="20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sz="2200" dirty="0">
              <a:latin typeface="Montserrat" pitchFamily="2" charset="-52"/>
            </a:endParaRPr>
          </a:p>
        </p:txBody>
      </p:sp>
      <p:sp>
        <p:nvSpPr>
          <p:cNvPr id="12" name="CustomShape 3">
            <a:extLst>
              <a:ext uri="{FF2B5EF4-FFF2-40B4-BE49-F238E27FC236}">
                <a16:creationId xmlns:a16="http://schemas.microsoft.com/office/drawing/2014/main" id="{DBAD1FE2-94C8-4133-9AAC-FAF28D43445F}"/>
              </a:ext>
            </a:extLst>
          </p:cNvPr>
          <p:cNvSpPr/>
          <p:nvPr/>
        </p:nvSpPr>
        <p:spPr>
          <a:xfrm>
            <a:off x="6428382" y="5398036"/>
            <a:ext cx="5165037" cy="50697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Линия Профи на соревнованиях </a:t>
            </a:r>
            <a:r>
              <a:rPr lang="ru-RU" sz="2000" i="1" dirty="0" err="1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Робофинист</a:t>
            </a:r>
            <a:endParaRPr sz="20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sz="2200"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969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9DE8148D-84AC-4B8B-AC33-A2C80E7CA316}"/>
              </a:ext>
            </a:extLst>
          </p:cNvPr>
          <p:cNvSpPr/>
          <p:nvPr/>
        </p:nvSpPr>
        <p:spPr>
          <a:xfrm>
            <a:off x="838123" y="4803606"/>
            <a:ext cx="10515675" cy="9361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После детектирования снова ожидаем нажатия клавиши, чтобы установить робота на старт.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F544678F-915A-49FA-B0B1-C78749BFB766}"/>
              </a:ext>
            </a:extLst>
          </p:cNvPr>
          <p:cNvSpPr/>
          <p:nvPr/>
        </p:nvSpPr>
        <p:spPr>
          <a:xfrm>
            <a:off x="838125" y="3825496"/>
            <a:ext cx="10515675" cy="82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TRIK Studio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для детектирования есть соответствующий блок - «Детектировать по камере».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8" name="CustomShape 4">
            <a:extLst>
              <a:ext uri="{FF2B5EF4-FFF2-40B4-BE49-F238E27FC236}">
                <a16:creationId xmlns:a16="http://schemas.microsoft.com/office/drawing/2014/main" id="{AF3AA62B-17A3-4B34-9744-F7906D1078E2}"/>
              </a:ext>
            </a:extLst>
          </p:cNvPr>
          <p:cNvSpPr/>
          <p:nvPr/>
        </p:nvSpPr>
        <p:spPr>
          <a:xfrm>
            <a:off x="838123" y="1295022"/>
            <a:ext cx="10515675" cy="4311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Прежде чем отслеживать какой-либо объект, его необходимо детектировать.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7C61EF-2153-492E-BBD4-1E84695ED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23" y="1866807"/>
            <a:ext cx="9415244" cy="17523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1901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FEF94661-3187-43C9-94FF-B0F7C450A560}"/>
              </a:ext>
            </a:extLst>
          </p:cNvPr>
          <p:cNvSpPr/>
          <p:nvPr/>
        </p:nvSpPr>
        <p:spPr>
          <a:xfrm>
            <a:off x="838123" y="2904229"/>
            <a:ext cx="7772477" cy="217949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Калибровка линии:</a:t>
            </a:r>
            <a:b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На контроллере ТРИК в режиме сенсора линии на дисплее отображается кроме видео 4 вертикальных полосы (убедитесь, что камера правильно ориентирована).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Наведите камеру на линию таким образом, чтобы последняя оказалась между полосами (в своеобразном коридоре).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sz="2200" dirty="0">
              <a:latin typeface="Montserrat" pitchFamily="2" charset="-52"/>
            </a:endParaRPr>
          </a:p>
        </p:txBody>
      </p:sp>
      <p:sp>
        <p:nvSpPr>
          <p:cNvPr id="6" name="CustomShape 4">
            <a:extLst>
              <a:ext uri="{FF2B5EF4-FFF2-40B4-BE49-F238E27FC236}">
                <a16:creationId xmlns:a16="http://schemas.microsoft.com/office/drawing/2014/main" id="{B1452004-A95E-4752-B383-D9B898C7AE4A}"/>
              </a:ext>
            </a:extLst>
          </p:cNvPr>
          <p:cNvSpPr/>
          <p:nvPr/>
        </p:nvSpPr>
        <p:spPr>
          <a:xfrm>
            <a:off x="838124" y="5212900"/>
            <a:ext cx="7772476" cy="1015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Нажмите на кнопку, использующуюся в алгоритме (вверх) для детектирования. Распознанный объект окрасится в ярко-жёлтый цвет.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FA6A0A-154F-4B4B-B93A-6EEC5C482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520" y="1177897"/>
            <a:ext cx="8305100" cy="1545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5AFBFD2-EF75-4F03-9B58-DC44021EB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5313" y="2723621"/>
            <a:ext cx="2578487" cy="19861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97BA09-155F-4268-9475-45A43443F3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5312" y="4746822"/>
            <a:ext cx="2578487" cy="200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71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06D3BDC4-D158-4C47-A719-9A094CD9B9CA}"/>
              </a:ext>
            </a:extLst>
          </p:cNvPr>
          <p:cNvSpPr/>
          <p:nvPr/>
        </p:nvSpPr>
        <p:spPr>
          <a:xfrm>
            <a:off x="838125" y="1068709"/>
            <a:ext cx="10515675" cy="3651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Далее необходимо написать регулятор для движения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dirty="0">
              <a:latin typeface="Montserrat" pitchFamily="2" charset="-52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D1C908-16E9-4A60-ABA3-12560575C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311" y="2718033"/>
            <a:ext cx="8787705" cy="35550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CustomShape 3">
            <a:extLst>
              <a:ext uri="{FF2B5EF4-FFF2-40B4-BE49-F238E27FC236}">
                <a16:creationId xmlns:a16="http://schemas.microsoft.com/office/drawing/2014/main" id="{C73BBCD8-519B-487F-83C8-3B8F5F8E1452}"/>
              </a:ext>
            </a:extLst>
          </p:cNvPr>
          <p:cNvSpPr/>
          <p:nvPr/>
        </p:nvSpPr>
        <p:spPr>
          <a:xfrm>
            <a:off x="838125" y="1589423"/>
            <a:ext cx="10515675" cy="104534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Используйте блок «Сенсор линии в переменную», который записывает показание отклонения объекта от центра экрана по оси Х (от -100 до 100) в переменную, указанную в свойствах. Другими словами, это динамическая ошибка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328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E6FF74-DF4D-43DA-BEB7-35A6E2BC319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47185FD-28B4-4A1A-9049-EDFA7765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Линия Профи</a:t>
            </a:r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D2142DE2-92DB-464D-9F84-3A837CC57481}"/>
              </a:ext>
            </a:extLst>
          </p:cNvPr>
          <p:cNvSpPr/>
          <p:nvPr/>
        </p:nvSpPr>
        <p:spPr>
          <a:xfrm>
            <a:off x="838125" y="989092"/>
            <a:ext cx="10515675" cy="135143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Задача для самостоятельного решения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</a:t>
            </a:r>
            <a:endParaRPr lang="en-US" sz="2400" dirty="0">
              <a:solidFill>
                <a:schemeClr val="tx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Реализуйте алгоритм движения робота с камерой по линии, используя ПД-регулятор.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4D5B6B"/>
                </a:solidFill>
                <a:latin typeface="Montserrat" pitchFamily="2" charset="-52"/>
                <a:ea typeface="DejaVu Sans"/>
              </a:rPr>
              <a:t> </a:t>
            </a:r>
            <a:endParaRPr dirty="0">
              <a:latin typeface="Montserrat" pitchFamily="2" charset="-52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3E57F32-2072-43C4-A1B4-44449635A4E1}"/>
              </a:ext>
            </a:extLst>
          </p:cNvPr>
          <p:cNvSpPr/>
          <p:nvPr/>
        </p:nvSpPr>
        <p:spPr>
          <a:xfrm>
            <a:off x="838124" y="2489480"/>
            <a:ext cx="10515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*Как можно улучшить алгоритм, в случае, когда линия теряется из поля зрения на резком повороте?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CC2181D-2016-4829-B0B1-D662AF21DB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190" y="3429001"/>
            <a:ext cx="5468682" cy="27783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28369487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24375</TotalTime>
  <Words>792</Words>
  <Application>Microsoft Office PowerPoint</Application>
  <PresentationFormat>Широкоэкранный</PresentationFormat>
  <Paragraphs>122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montserrat</vt:lpstr>
      <vt:lpstr>montserrat</vt:lpstr>
      <vt:lpstr>Verdana</vt:lpstr>
      <vt:lpstr>TRIKtheme2019</vt:lpstr>
      <vt:lpstr>Компьютерное зрение</vt:lpstr>
      <vt:lpstr>Компьютерное зрение</vt:lpstr>
      <vt:lpstr>Компьютерное зрение</vt:lpstr>
      <vt:lpstr>Режим сенсор линии</vt:lpstr>
      <vt:lpstr>Линия Профи</vt:lpstr>
      <vt:lpstr>Линия Профи</vt:lpstr>
      <vt:lpstr>Линия Профи</vt:lpstr>
      <vt:lpstr>Линия Профи</vt:lpstr>
      <vt:lpstr>Линия Профи</vt:lpstr>
      <vt:lpstr>Линия Профи</vt:lpstr>
      <vt:lpstr>Линия Профи</vt:lpstr>
      <vt:lpstr>Линия Профи</vt:lpstr>
      <vt:lpstr>Линия Профи</vt:lpstr>
      <vt:lpstr>Режим сенсор цвета</vt:lpstr>
      <vt:lpstr>Режим сенсор цвета</vt:lpstr>
      <vt:lpstr>Режим сенсор цвета</vt:lpstr>
      <vt:lpstr>Режим сенсор цвета</vt:lpstr>
      <vt:lpstr>Режим сенсор объекта</vt:lpstr>
      <vt:lpstr>Режим сенсор объекта</vt:lpstr>
      <vt:lpstr>Режим сенсор объекта</vt:lpstr>
      <vt:lpstr>Режим сенсор объекта</vt:lpstr>
      <vt:lpstr>Режим сенсор объекта</vt:lpstr>
      <vt:lpstr>Режим сенсор объекта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Компьютерное зрение</dc:title>
  <dc:creator>Анастасия Мерецкая</dc:creator>
  <cp:lastModifiedBy>Илья</cp:lastModifiedBy>
  <cp:revision>85</cp:revision>
  <dcterms:created xsi:type="dcterms:W3CDTF">2019-09-12T18:22:40Z</dcterms:created>
  <dcterms:modified xsi:type="dcterms:W3CDTF">2020-03-17T11:09:48Z</dcterms:modified>
</cp:coreProperties>
</file>